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5"/>
    <p:sldMasterId id="214748368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5143500" cx="9144000"/>
  <p:notesSz cx="6858000" cy="9144000"/>
  <p:embeddedFontLst>
    <p:embeddedFont>
      <p:font typeface="Montserrat"/>
      <p:bold r:id="rId16"/>
      <p:boldItalic r:id="rId17"/>
    </p:embeddedFont>
    <p:embeddedFont>
      <p:font typeface="Montserrat ExtraBold"/>
      <p:bold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27D7400-C4C0-4153-B4C8-B64719D31A56}">
  <a:tblStyle styleId="{027D7400-C4C0-4153-B4C8-B64719D31A56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4.xml"/><Relationship Id="rId22" Type="http://schemas.openxmlformats.org/officeDocument/2006/relationships/font" Target="fonts/OpenSans-italic.fntdata"/><Relationship Id="rId10" Type="http://schemas.openxmlformats.org/officeDocument/2006/relationships/slide" Target="slides/slide3.xml"/><Relationship Id="rId21" Type="http://schemas.openxmlformats.org/officeDocument/2006/relationships/font" Target="fonts/OpenSans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ExtraBold-boldItalic.fntdata"/><Relationship Id="rId6" Type="http://schemas.openxmlformats.org/officeDocument/2006/relationships/slideMaster" Target="slideMasters/slideMaster2.xml"/><Relationship Id="rId18" Type="http://schemas.openxmlformats.org/officeDocument/2006/relationships/font" Target="fonts/MontserratExtraBold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fd5a04c87b_2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2fd5a04c87b_2_18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2fd5a04c87b_2_18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d5a04c87b_2_2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2fd5a04c87b_2_20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Overwhelming and </a:t>
            </a:r>
            <a:endParaRPr/>
          </a:p>
        </p:txBody>
      </p:sp>
      <p:sp>
        <p:nvSpPr>
          <p:cNvPr id="250" name="Google Shape;250;g2fd5a04c87b_2_20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fd5a04c87b_2_2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2fd5a04c87b_2_2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fd5a04c87b_2_2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g2fd5a04c87b_2_2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2fd5a04c87b_2_23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fd5a04c87b_2_19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2fd5a04c87b_2_1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fd5a04c87b_2_2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2fd5a04c87b_2_2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fd5a04c87b_2_25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2fd5a04c87b_2_2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fd5a04c87b_2_26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g2fd5a04c87b_2_2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ctrTitle"/>
          </p:nvPr>
        </p:nvSpPr>
        <p:spPr>
          <a:xfrm>
            <a:off x="708499" y="955855"/>
            <a:ext cx="7733826" cy="323179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Montserrat ExtraBold"/>
              <a:buNone/>
              <a:defRPr sz="58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708499" y="4414434"/>
            <a:ext cx="3638313" cy="49729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/>
            </a:lvl1pPr>
            <a:lvl2pPr lvl="1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 rot="-5400000">
            <a:off x="-2097698" y="2416358"/>
            <a:ext cx="4680743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708499" y="238601"/>
            <a:ext cx="3600450" cy="4972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ections Slide">
  <p:cSld name="Three Sections Slid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709613" y="231775"/>
            <a:ext cx="7732712" cy="6422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701675" y="3946925"/>
            <a:ext cx="7732712" cy="9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7" name="Google Shape;67;p15"/>
          <p:cNvSpPr/>
          <p:nvPr>
            <p:ph idx="2" type="pic"/>
          </p:nvPr>
        </p:nvSpPr>
        <p:spPr>
          <a:xfrm>
            <a:off x="3379787" y="973057"/>
            <a:ext cx="2376488" cy="2519069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/>
          <p:nvPr>
            <p:ph idx="3" type="body"/>
          </p:nvPr>
        </p:nvSpPr>
        <p:spPr>
          <a:xfrm>
            <a:off x="701676" y="1257838"/>
            <a:ext cx="2377800" cy="22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4" type="body"/>
          </p:nvPr>
        </p:nvSpPr>
        <p:spPr>
          <a:xfrm>
            <a:off x="6056588" y="1257838"/>
            <a:ext cx="2377800" cy="22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5" type="body"/>
          </p:nvPr>
        </p:nvSpPr>
        <p:spPr>
          <a:xfrm>
            <a:off x="709613" y="3602018"/>
            <a:ext cx="7724776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6" type="body"/>
          </p:nvPr>
        </p:nvSpPr>
        <p:spPr>
          <a:xfrm>
            <a:off x="701675" y="973056"/>
            <a:ext cx="2377801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7" type="body"/>
          </p:nvPr>
        </p:nvSpPr>
        <p:spPr>
          <a:xfrm>
            <a:off x="6056587" y="971524"/>
            <a:ext cx="2377800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ections Slide">
  <p:cSld name="Two Sections Slide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709612" y="231775"/>
            <a:ext cx="7732712" cy="6422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6"/>
          <p:cNvSpPr/>
          <p:nvPr>
            <p:ph idx="2" type="pic"/>
          </p:nvPr>
        </p:nvSpPr>
        <p:spPr>
          <a:xfrm>
            <a:off x="709612" y="1150822"/>
            <a:ext cx="2137896" cy="2137896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16"/>
          <p:cNvSpPr/>
          <p:nvPr>
            <p:ph idx="3" type="pic"/>
          </p:nvPr>
        </p:nvSpPr>
        <p:spPr>
          <a:xfrm>
            <a:off x="3159451" y="1150822"/>
            <a:ext cx="2137896" cy="2137896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701676" y="3745325"/>
            <a:ext cx="7740648" cy="11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4" type="body"/>
          </p:nvPr>
        </p:nvSpPr>
        <p:spPr>
          <a:xfrm>
            <a:off x="5601354" y="1506071"/>
            <a:ext cx="2840969" cy="177522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6"/>
          <p:cNvSpPr txBox="1"/>
          <p:nvPr>
            <p:ph idx="5" type="body"/>
          </p:nvPr>
        </p:nvSpPr>
        <p:spPr>
          <a:xfrm>
            <a:off x="701675" y="3437732"/>
            <a:ext cx="7740649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6"/>
          <p:cNvSpPr txBox="1"/>
          <p:nvPr>
            <p:ph idx="6" type="body"/>
          </p:nvPr>
        </p:nvSpPr>
        <p:spPr>
          <a:xfrm>
            <a:off x="5605322" y="1146665"/>
            <a:ext cx="2837002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0" y="0"/>
            <a:ext cx="8000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spcBef>
                <a:spcPts val="0"/>
              </a:spcBef>
              <a:buNone/>
              <a:defRPr b="1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l">
              <a:spcBef>
                <a:spcPts val="0"/>
              </a:spcBef>
              <a:buNone/>
              <a:defRPr b="1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l">
              <a:spcBef>
                <a:spcPts val="0"/>
              </a:spcBef>
              <a:buNone/>
              <a:defRPr b="1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l">
              <a:spcBef>
                <a:spcPts val="0"/>
              </a:spcBef>
              <a:buNone/>
              <a:defRPr b="1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l">
              <a:spcBef>
                <a:spcPts val="0"/>
              </a:spcBef>
              <a:buNone/>
              <a:defRPr b="1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l">
              <a:spcBef>
                <a:spcPts val="0"/>
              </a:spcBef>
              <a:buNone/>
              <a:defRPr b="1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l">
              <a:spcBef>
                <a:spcPts val="0"/>
              </a:spcBef>
              <a:buNone/>
              <a:defRPr b="1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l">
              <a:spcBef>
                <a:spcPts val="0"/>
              </a:spcBef>
              <a:buNone/>
              <a:defRPr b="1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l">
              <a:spcBef>
                <a:spcPts val="0"/>
              </a:spcBef>
              <a:buNone/>
              <a:defRPr b="1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ections Slide(2)">
  <p:cSld name="Two Sections Slide(2)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4592657" y="231775"/>
            <a:ext cx="3853800" cy="19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54000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4867835" y="2629675"/>
            <a:ext cx="3566554" cy="22820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2" type="body"/>
          </p:nvPr>
        </p:nvSpPr>
        <p:spPr>
          <a:xfrm>
            <a:off x="4867835" y="2295154"/>
            <a:ext cx="3542056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1" name="Google Shape;91;p18"/>
          <p:cNvSpPr/>
          <p:nvPr>
            <p:ph idx="3" type="pic"/>
          </p:nvPr>
        </p:nvSpPr>
        <p:spPr>
          <a:xfrm>
            <a:off x="709611" y="2685947"/>
            <a:ext cx="3956519" cy="2225778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18"/>
          <p:cNvSpPr txBox="1"/>
          <p:nvPr>
            <p:ph idx="4" type="body"/>
          </p:nvPr>
        </p:nvSpPr>
        <p:spPr>
          <a:xfrm>
            <a:off x="709611" y="567048"/>
            <a:ext cx="3342600" cy="19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5" type="body"/>
          </p:nvPr>
        </p:nvSpPr>
        <p:spPr>
          <a:xfrm>
            <a:off x="709611" y="231775"/>
            <a:ext cx="3342600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Section Slide">
  <p:cSld name="One Section Slid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701675" y="2716898"/>
            <a:ext cx="3462362" cy="219482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Montserrat Extra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5141125" y="2716898"/>
            <a:ext cx="3301200" cy="219482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19"/>
          <p:cNvSpPr/>
          <p:nvPr>
            <p:ph idx="2" type="pic"/>
          </p:nvPr>
        </p:nvSpPr>
        <p:spPr>
          <a:xfrm>
            <a:off x="2862000" y="951750"/>
            <a:ext cx="1710000" cy="16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9"/>
          <p:cNvSpPr txBox="1"/>
          <p:nvPr>
            <p:ph idx="3" type="body"/>
          </p:nvPr>
        </p:nvSpPr>
        <p:spPr>
          <a:xfrm>
            <a:off x="5141125" y="2211750"/>
            <a:ext cx="33012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Section Slide(2)">
  <p:cSld name="One Section Slide(2)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/>
          <p:nvPr/>
        </p:nvSpPr>
        <p:spPr>
          <a:xfrm>
            <a:off x="709612" y="1143000"/>
            <a:ext cx="3498849" cy="3768725"/>
          </a:xfrm>
          <a:prstGeom prst="roundRect">
            <a:avLst>
              <a:gd fmla="val 2692" name="adj"/>
            </a:avLst>
          </a:prstGeom>
          <a:solidFill>
            <a:srgbClr val="393734"/>
          </a:solidFill>
          <a:ln cap="flat" cmpd="sng" w="12700">
            <a:solidFill>
              <a:srgbClr val="21201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" name="Google Shape;103;p20"/>
          <p:cNvSpPr txBox="1"/>
          <p:nvPr>
            <p:ph type="title"/>
          </p:nvPr>
        </p:nvSpPr>
        <p:spPr>
          <a:xfrm>
            <a:off x="709612" y="231775"/>
            <a:ext cx="7732713" cy="6422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20"/>
          <p:cNvSpPr/>
          <p:nvPr>
            <p:ph idx="2" type="pic"/>
          </p:nvPr>
        </p:nvSpPr>
        <p:spPr>
          <a:xfrm>
            <a:off x="4421187" y="1143000"/>
            <a:ext cx="4021138" cy="3768725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864970" y="1546561"/>
            <a:ext cx="3188133" cy="336516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3" type="body"/>
          </p:nvPr>
        </p:nvSpPr>
        <p:spPr>
          <a:xfrm>
            <a:off x="864970" y="1203959"/>
            <a:ext cx="3188133" cy="27432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Section Slide(3)">
  <p:cSld name="One Section Slide(3)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709613" y="231775"/>
            <a:ext cx="7732712" cy="6422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1"/>
          <p:cNvSpPr/>
          <p:nvPr>
            <p:ph idx="2" type="pic"/>
          </p:nvPr>
        </p:nvSpPr>
        <p:spPr>
          <a:xfrm>
            <a:off x="709612" y="1150822"/>
            <a:ext cx="2376488" cy="22356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709613" y="3804071"/>
            <a:ext cx="7732712" cy="10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5" name="Google Shape;115;p21"/>
          <p:cNvSpPr/>
          <p:nvPr>
            <p:ph idx="3" type="pic"/>
          </p:nvPr>
        </p:nvSpPr>
        <p:spPr>
          <a:xfrm>
            <a:off x="6065837" y="1150822"/>
            <a:ext cx="2376488" cy="22356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21"/>
          <p:cNvSpPr/>
          <p:nvPr>
            <p:ph idx="4" type="pic"/>
          </p:nvPr>
        </p:nvSpPr>
        <p:spPr>
          <a:xfrm>
            <a:off x="3387724" y="1150822"/>
            <a:ext cx="2376488" cy="22356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1"/>
          <p:cNvSpPr txBox="1"/>
          <p:nvPr>
            <p:ph idx="5" type="body"/>
          </p:nvPr>
        </p:nvSpPr>
        <p:spPr>
          <a:xfrm>
            <a:off x="701675" y="3505200"/>
            <a:ext cx="7732712" cy="22720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Section Slide(4)">
  <p:cSld name="One Section Slide(4)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4572001" y="231776"/>
            <a:ext cx="3862388" cy="19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54000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22"/>
          <p:cNvSpPr/>
          <p:nvPr>
            <p:ph idx="2" type="pic"/>
          </p:nvPr>
        </p:nvSpPr>
        <p:spPr>
          <a:xfrm>
            <a:off x="709611" y="231775"/>
            <a:ext cx="3786189" cy="2225778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4867835" y="2629675"/>
            <a:ext cx="3566554" cy="22820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3" type="body"/>
          </p:nvPr>
        </p:nvSpPr>
        <p:spPr>
          <a:xfrm>
            <a:off x="4867835" y="2295154"/>
            <a:ext cx="3565800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22"/>
          <p:cNvSpPr/>
          <p:nvPr>
            <p:ph idx="4" type="pic"/>
          </p:nvPr>
        </p:nvSpPr>
        <p:spPr>
          <a:xfrm>
            <a:off x="709612" y="2685947"/>
            <a:ext cx="3862388" cy="222577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Section Slide(5)">
  <p:cSld name="One Section Slide(5)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4572001" y="231776"/>
            <a:ext cx="3870325" cy="14423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3"/>
          <p:cNvSpPr/>
          <p:nvPr>
            <p:ph idx="2" type="pic"/>
          </p:nvPr>
        </p:nvSpPr>
        <p:spPr>
          <a:xfrm>
            <a:off x="701674" y="231776"/>
            <a:ext cx="3502800" cy="467995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4572000" y="2158253"/>
            <a:ext cx="3870325" cy="275347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3" type="body"/>
          </p:nvPr>
        </p:nvSpPr>
        <p:spPr>
          <a:xfrm>
            <a:off x="4572000" y="1788458"/>
            <a:ext cx="3852260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Section Slide(6)">
  <p:cSld name="One Section Slide(6)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701676" y="231776"/>
            <a:ext cx="3222624" cy="14423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701676" y="2158253"/>
            <a:ext cx="3222625" cy="275347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2" type="body"/>
          </p:nvPr>
        </p:nvSpPr>
        <p:spPr>
          <a:xfrm>
            <a:off x="701675" y="1841798"/>
            <a:ext cx="3222624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9" name="Google Shape;139;p24"/>
          <p:cNvSpPr/>
          <p:nvPr>
            <p:ph idx="3" type="pic"/>
          </p:nvPr>
        </p:nvSpPr>
        <p:spPr>
          <a:xfrm>
            <a:off x="4128854" y="231775"/>
            <a:ext cx="4313470" cy="2339975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4"/>
          <p:cNvSpPr/>
          <p:nvPr>
            <p:ph idx="4" type="pic"/>
          </p:nvPr>
        </p:nvSpPr>
        <p:spPr>
          <a:xfrm>
            <a:off x="6408270" y="2735580"/>
            <a:ext cx="2034054" cy="2176144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24"/>
          <p:cNvSpPr/>
          <p:nvPr>
            <p:ph idx="5" type="pic"/>
          </p:nvPr>
        </p:nvSpPr>
        <p:spPr>
          <a:xfrm>
            <a:off x="4128854" y="2735580"/>
            <a:ext cx="2034054" cy="217614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Section Slide(7)">
  <p:cSld name="One Section Slide(7)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4" name="Google Shape;144;p25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25"/>
          <p:cNvSpPr/>
          <p:nvPr>
            <p:ph idx="2" type="pic"/>
          </p:nvPr>
        </p:nvSpPr>
        <p:spPr>
          <a:xfrm>
            <a:off x="701675" y="231775"/>
            <a:ext cx="7740650" cy="2181600"/>
          </a:xfrm>
          <a:prstGeom prst="rect">
            <a:avLst/>
          </a:prstGeom>
          <a:noFill/>
          <a:ln>
            <a:noFill/>
          </a:ln>
        </p:spPr>
      </p:sp>
      <p:sp>
        <p:nvSpPr>
          <p:cNvPr id="146" name="Google Shape;146;p25"/>
          <p:cNvSpPr txBox="1"/>
          <p:nvPr>
            <p:ph type="title"/>
          </p:nvPr>
        </p:nvSpPr>
        <p:spPr>
          <a:xfrm>
            <a:off x="701675" y="2589868"/>
            <a:ext cx="7740650" cy="57504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701675" y="3650877"/>
            <a:ext cx="7740650" cy="126084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8" name="Google Shape;148;p25"/>
          <p:cNvSpPr txBox="1"/>
          <p:nvPr>
            <p:ph idx="3" type="body"/>
          </p:nvPr>
        </p:nvSpPr>
        <p:spPr>
          <a:xfrm>
            <a:off x="701675" y="3322395"/>
            <a:ext cx="7740650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Section Slide(8)">
  <p:cSld name="One Section Slide(8)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>
            <p:ph type="title"/>
          </p:nvPr>
        </p:nvSpPr>
        <p:spPr>
          <a:xfrm>
            <a:off x="709612" y="231775"/>
            <a:ext cx="7740650" cy="7429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1" name="Google Shape;151;p26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" name="Google Shape;152;p26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26"/>
          <p:cNvSpPr/>
          <p:nvPr>
            <p:ph idx="2" type="pic"/>
          </p:nvPr>
        </p:nvSpPr>
        <p:spPr>
          <a:xfrm>
            <a:off x="709612" y="2679725"/>
            <a:ext cx="7740650" cy="2232000"/>
          </a:xfrm>
          <a:prstGeom prst="rect">
            <a:avLst/>
          </a:prstGeom>
          <a:noFill/>
          <a:ln>
            <a:noFill/>
          </a:ln>
        </p:spPr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709612" y="1420799"/>
            <a:ext cx="7740650" cy="113833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5" name="Google Shape;155;p26"/>
          <p:cNvSpPr txBox="1"/>
          <p:nvPr>
            <p:ph idx="3" type="body"/>
          </p:nvPr>
        </p:nvSpPr>
        <p:spPr>
          <a:xfrm>
            <a:off x="709612" y="1070015"/>
            <a:ext cx="7740650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ections Slide(3)">
  <p:cSld name="Two Sections Slide(3)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701676" y="231776"/>
            <a:ext cx="3222624" cy="14423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8" name="Google Shape;158;p27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9" name="Google Shape;159;p27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7"/>
          <p:cNvSpPr txBox="1"/>
          <p:nvPr>
            <p:ph idx="1" type="body"/>
          </p:nvPr>
        </p:nvSpPr>
        <p:spPr>
          <a:xfrm>
            <a:off x="701676" y="2158253"/>
            <a:ext cx="3222625" cy="275347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1" name="Google Shape;161;p27"/>
          <p:cNvSpPr txBox="1"/>
          <p:nvPr>
            <p:ph idx="2" type="body"/>
          </p:nvPr>
        </p:nvSpPr>
        <p:spPr>
          <a:xfrm>
            <a:off x="701675" y="1849418"/>
            <a:ext cx="3222624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2" name="Google Shape;162;p27"/>
          <p:cNvSpPr/>
          <p:nvPr>
            <p:ph idx="3" type="pic"/>
          </p:nvPr>
        </p:nvSpPr>
        <p:spPr>
          <a:xfrm>
            <a:off x="4128854" y="231775"/>
            <a:ext cx="4313470" cy="2426327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27"/>
          <p:cNvSpPr txBox="1"/>
          <p:nvPr>
            <p:ph idx="4" type="body"/>
          </p:nvPr>
        </p:nvSpPr>
        <p:spPr>
          <a:xfrm>
            <a:off x="4572000" y="3079454"/>
            <a:ext cx="3870000" cy="183227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4" name="Google Shape;164;p27"/>
          <p:cNvSpPr txBox="1"/>
          <p:nvPr>
            <p:ph idx="5" type="body"/>
          </p:nvPr>
        </p:nvSpPr>
        <p:spPr>
          <a:xfrm>
            <a:off x="4572000" y="2736548"/>
            <a:ext cx="3870000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ections Slide(4)">
  <p:cSld name="Two Sections Slide(4)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>
            <p:ph type="title"/>
          </p:nvPr>
        </p:nvSpPr>
        <p:spPr>
          <a:xfrm>
            <a:off x="701676" y="231776"/>
            <a:ext cx="3222624" cy="14423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28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8" name="Google Shape;168;p28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9" name="Google Shape;169;p28"/>
          <p:cNvSpPr txBox="1"/>
          <p:nvPr>
            <p:ph idx="1" type="body"/>
          </p:nvPr>
        </p:nvSpPr>
        <p:spPr>
          <a:xfrm>
            <a:off x="701676" y="2158253"/>
            <a:ext cx="3222625" cy="275347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0" name="Google Shape;170;p28"/>
          <p:cNvSpPr txBox="1"/>
          <p:nvPr>
            <p:ph idx="2" type="body"/>
          </p:nvPr>
        </p:nvSpPr>
        <p:spPr>
          <a:xfrm>
            <a:off x="701675" y="1818938"/>
            <a:ext cx="3222623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1" name="Google Shape;171;p28"/>
          <p:cNvSpPr/>
          <p:nvPr>
            <p:ph idx="3" type="pic"/>
          </p:nvPr>
        </p:nvSpPr>
        <p:spPr>
          <a:xfrm>
            <a:off x="6408270" y="2877671"/>
            <a:ext cx="2034054" cy="2034054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8"/>
          <p:cNvSpPr/>
          <p:nvPr>
            <p:ph idx="4" type="pic"/>
          </p:nvPr>
        </p:nvSpPr>
        <p:spPr>
          <a:xfrm>
            <a:off x="4128854" y="2877671"/>
            <a:ext cx="2034054" cy="2034054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8"/>
          <p:cNvSpPr txBox="1"/>
          <p:nvPr>
            <p:ph idx="5" type="body"/>
          </p:nvPr>
        </p:nvSpPr>
        <p:spPr>
          <a:xfrm>
            <a:off x="5054724" y="537750"/>
            <a:ext cx="3387600" cy="20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4" name="Google Shape;174;p28"/>
          <p:cNvSpPr txBox="1"/>
          <p:nvPr>
            <p:ph idx="6" type="body"/>
          </p:nvPr>
        </p:nvSpPr>
        <p:spPr>
          <a:xfrm>
            <a:off x="5054725" y="231775"/>
            <a:ext cx="3387601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harts Slide">
  <p:cSld name="Two Charts Slide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709612" y="231775"/>
            <a:ext cx="7740650" cy="7429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7" name="Google Shape;177;p29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8" name="Google Shape;178;p29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9"/>
          <p:cNvSpPr/>
          <p:nvPr>
            <p:ph idx="2" type="chart"/>
          </p:nvPr>
        </p:nvSpPr>
        <p:spPr>
          <a:xfrm>
            <a:off x="1446997" y="1299626"/>
            <a:ext cx="1528338" cy="1263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0" name="Google Shape;180;p29"/>
          <p:cNvSpPr/>
          <p:nvPr>
            <p:ph idx="3" type="chart"/>
          </p:nvPr>
        </p:nvSpPr>
        <p:spPr>
          <a:xfrm>
            <a:off x="6168665" y="1299626"/>
            <a:ext cx="1528338" cy="1263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1" name="Google Shape;181;p29"/>
          <p:cNvSpPr/>
          <p:nvPr>
            <p:ph idx="4" type="pic"/>
          </p:nvPr>
        </p:nvSpPr>
        <p:spPr>
          <a:xfrm>
            <a:off x="3672000" y="1284386"/>
            <a:ext cx="1800000" cy="3601800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9"/>
          <p:cNvSpPr txBox="1"/>
          <p:nvPr>
            <p:ph idx="1" type="body"/>
          </p:nvPr>
        </p:nvSpPr>
        <p:spPr>
          <a:xfrm>
            <a:off x="1303984" y="2645593"/>
            <a:ext cx="1800000" cy="42033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3" name="Google Shape;183;p29"/>
          <p:cNvSpPr txBox="1"/>
          <p:nvPr>
            <p:ph idx="5" type="body"/>
          </p:nvPr>
        </p:nvSpPr>
        <p:spPr>
          <a:xfrm>
            <a:off x="6025280" y="2654561"/>
            <a:ext cx="1800000" cy="41136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4" name="Google Shape;184;p29"/>
          <p:cNvSpPr txBox="1"/>
          <p:nvPr>
            <p:ph idx="6" type="body"/>
          </p:nvPr>
        </p:nvSpPr>
        <p:spPr>
          <a:xfrm>
            <a:off x="1304131" y="3163924"/>
            <a:ext cx="1800225" cy="173430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" name="Google Shape;185;p29"/>
          <p:cNvSpPr txBox="1"/>
          <p:nvPr>
            <p:ph idx="7" type="body"/>
          </p:nvPr>
        </p:nvSpPr>
        <p:spPr>
          <a:xfrm>
            <a:off x="6025280" y="3163924"/>
            <a:ext cx="1800225" cy="173430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harts Slide">
  <p:cSld name="Three Charts Slide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>
            <p:ph type="title"/>
          </p:nvPr>
        </p:nvSpPr>
        <p:spPr>
          <a:xfrm>
            <a:off x="709612" y="231775"/>
            <a:ext cx="7740650" cy="7429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8" name="Google Shape;188;p30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9" name="Google Shape;189;p30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30"/>
          <p:cNvSpPr/>
          <p:nvPr>
            <p:ph idx="2" type="chart"/>
          </p:nvPr>
        </p:nvSpPr>
        <p:spPr>
          <a:xfrm>
            <a:off x="1178579" y="1276082"/>
            <a:ext cx="1528338" cy="1263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1" name="Google Shape;191;p30"/>
          <p:cNvSpPr/>
          <p:nvPr>
            <p:ph idx="3" type="chart"/>
          </p:nvPr>
        </p:nvSpPr>
        <p:spPr>
          <a:xfrm>
            <a:off x="6437083" y="1308538"/>
            <a:ext cx="1528338" cy="1263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2" name="Google Shape;192;p30"/>
          <p:cNvSpPr/>
          <p:nvPr>
            <p:ph idx="4" type="chart"/>
          </p:nvPr>
        </p:nvSpPr>
        <p:spPr>
          <a:xfrm>
            <a:off x="3815768" y="1299626"/>
            <a:ext cx="1528338" cy="1263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193" name="Google Shape;193;p30"/>
          <p:cNvCxnSpPr/>
          <p:nvPr/>
        </p:nvCxnSpPr>
        <p:spPr>
          <a:xfrm>
            <a:off x="3260668" y="2025537"/>
            <a:ext cx="0" cy="2612344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4" name="Google Shape;194;p30"/>
          <p:cNvCxnSpPr/>
          <p:nvPr/>
        </p:nvCxnSpPr>
        <p:spPr>
          <a:xfrm>
            <a:off x="5866708" y="2025537"/>
            <a:ext cx="0" cy="2612344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5" name="Google Shape;195;p30"/>
          <p:cNvSpPr txBox="1"/>
          <p:nvPr>
            <p:ph idx="1" type="body"/>
          </p:nvPr>
        </p:nvSpPr>
        <p:spPr>
          <a:xfrm>
            <a:off x="1059556" y="3126323"/>
            <a:ext cx="1800000" cy="177501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6" name="Google Shape;196;p30"/>
          <p:cNvSpPr txBox="1"/>
          <p:nvPr>
            <p:ph idx="5" type="body"/>
          </p:nvPr>
        </p:nvSpPr>
        <p:spPr>
          <a:xfrm>
            <a:off x="3682026" y="2645594"/>
            <a:ext cx="1800000" cy="40688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7" name="Google Shape;197;p30"/>
          <p:cNvSpPr txBox="1"/>
          <p:nvPr>
            <p:ph idx="6" type="body"/>
          </p:nvPr>
        </p:nvSpPr>
        <p:spPr>
          <a:xfrm>
            <a:off x="1051955" y="2645592"/>
            <a:ext cx="1800000" cy="40688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8" name="Google Shape;198;p30"/>
          <p:cNvSpPr txBox="1"/>
          <p:nvPr>
            <p:ph idx="7" type="body"/>
          </p:nvPr>
        </p:nvSpPr>
        <p:spPr>
          <a:xfrm>
            <a:off x="6304496" y="2645594"/>
            <a:ext cx="1800000" cy="40688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9" name="Google Shape;199;p30"/>
          <p:cNvSpPr txBox="1"/>
          <p:nvPr>
            <p:ph idx="8" type="body"/>
          </p:nvPr>
        </p:nvSpPr>
        <p:spPr>
          <a:xfrm>
            <a:off x="3682026" y="3126323"/>
            <a:ext cx="1800000" cy="177501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0" name="Google Shape;200;p30"/>
          <p:cNvSpPr txBox="1"/>
          <p:nvPr>
            <p:ph idx="9" type="body"/>
          </p:nvPr>
        </p:nvSpPr>
        <p:spPr>
          <a:xfrm>
            <a:off x="6304496" y="3124534"/>
            <a:ext cx="1800000" cy="177501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harts Slide">
  <p:cSld name="Four Charts Slide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/>
          <p:nvPr>
            <p:ph type="title"/>
          </p:nvPr>
        </p:nvSpPr>
        <p:spPr>
          <a:xfrm>
            <a:off x="709612" y="231775"/>
            <a:ext cx="7740650" cy="7429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3" name="Google Shape;203;p31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4" name="Google Shape;204;p31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31"/>
          <p:cNvSpPr/>
          <p:nvPr>
            <p:ph idx="2" type="chart"/>
          </p:nvPr>
        </p:nvSpPr>
        <p:spPr>
          <a:xfrm>
            <a:off x="797332" y="1308538"/>
            <a:ext cx="1528338" cy="1263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6" name="Google Shape;206;p31"/>
          <p:cNvSpPr/>
          <p:nvPr>
            <p:ph idx="3" type="chart"/>
          </p:nvPr>
        </p:nvSpPr>
        <p:spPr>
          <a:xfrm>
            <a:off x="6830488" y="1299626"/>
            <a:ext cx="1528338" cy="1263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7" name="Google Shape;207;p31"/>
          <p:cNvSpPr/>
          <p:nvPr>
            <p:ph idx="4" type="chart"/>
          </p:nvPr>
        </p:nvSpPr>
        <p:spPr>
          <a:xfrm>
            <a:off x="2852210" y="1299626"/>
            <a:ext cx="1528338" cy="1263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cxnSp>
        <p:nvCxnSpPr>
          <p:cNvPr id="208" name="Google Shape;208;p31"/>
          <p:cNvCxnSpPr/>
          <p:nvPr/>
        </p:nvCxnSpPr>
        <p:spPr>
          <a:xfrm>
            <a:off x="2565000" y="2025537"/>
            <a:ext cx="0" cy="2612344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09" name="Google Shape;209;p31"/>
          <p:cNvCxnSpPr/>
          <p:nvPr/>
        </p:nvCxnSpPr>
        <p:spPr>
          <a:xfrm>
            <a:off x="6579000" y="2025537"/>
            <a:ext cx="0" cy="2612344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0" name="Google Shape;210;p31"/>
          <p:cNvCxnSpPr/>
          <p:nvPr/>
        </p:nvCxnSpPr>
        <p:spPr>
          <a:xfrm>
            <a:off x="4572000" y="2025537"/>
            <a:ext cx="0" cy="2612344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1" name="Google Shape;211;p31"/>
          <p:cNvSpPr/>
          <p:nvPr>
            <p:ph idx="5" type="chart"/>
          </p:nvPr>
        </p:nvSpPr>
        <p:spPr>
          <a:xfrm>
            <a:off x="4763452" y="1299626"/>
            <a:ext cx="1528338" cy="1263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2" name="Google Shape;212;p31"/>
          <p:cNvSpPr txBox="1"/>
          <p:nvPr>
            <p:ph idx="1" type="body"/>
          </p:nvPr>
        </p:nvSpPr>
        <p:spPr>
          <a:xfrm>
            <a:off x="709612" y="3202226"/>
            <a:ext cx="1710000" cy="171069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3" name="Google Shape;213;p31"/>
          <p:cNvSpPr txBox="1"/>
          <p:nvPr>
            <p:ph idx="6" type="body"/>
          </p:nvPr>
        </p:nvSpPr>
        <p:spPr>
          <a:xfrm>
            <a:off x="2751468" y="2664493"/>
            <a:ext cx="1710000" cy="44499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4" name="Google Shape;214;p31"/>
          <p:cNvSpPr txBox="1"/>
          <p:nvPr>
            <p:ph idx="7" type="body"/>
          </p:nvPr>
        </p:nvSpPr>
        <p:spPr>
          <a:xfrm>
            <a:off x="716312" y="2664494"/>
            <a:ext cx="1710000" cy="44498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5" name="Google Shape;215;p31"/>
          <p:cNvSpPr txBox="1"/>
          <p:nvPr>
            <p:ph idx="8" type="body"/>
          </p:nvPr>
        </p:nvSpPr>
        <p:spPr>
          <a:xfrm>
            <a:off x="6732325" y="2650463"/>
            <a:ext cx="1710000" cy="45902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6" name="Google Shape;216;p31"/>
          <p:cNvSpPr txBox="1"/>
          <p:nvPr>
            <p:ph idx="9" type="body"/>
          </p:nvPr>
        </p:nvSpPr>
        <p:spPr>
          <a:xfrm>
            <a:off x="2742885" y="3198140"/>
            <a:ext cx="1710000" cy="171358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7" name="Google Shape;217;p31"/>
          <p:cNvSpPr txBox="1"/>
          <p:nvPr>
            <p:ph idx="13" type="body"/>
          </p:nvPr>
        </p:nvSpPr>
        <p:spPr>
          <a:xfrm>
            <a:off x="4733584" y="3195898"/>
            <a:ext cx="1710000" cy="171358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8" name="Google Shape;218;p31"/>
          <p:cNvSpPr txBox="1"/>
          <p:nvPr>
            <p:ph idx="14" type="body"/>
          </p:nvPr>
        </p:nvSpPr>
        <p:spPr>
          <a:xfrm>
            <a:off x="4733584" y="2664493"/>
            <a:ext cx="1710000" cy="44499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9" name="Google Shape;219;p31"/>
          <p:cNvSpPr txBox="1"/>
          <p:nvPr>
            <p:ph idx="15" type="body"/>
          </p:nvPr>
        </p:nvSpPr>
        <p:spPr>
          <a:xfrm>
            <a:off x="6724283" y="3195898"/>
            <a:ext cx="1710000" cy="171702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Slide">
  <p:cSld name="Table Slide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/>
          <p:nvPr>
            <p:ph type="title"/>
          </p:nvPr>
        </p:nvSpPr>
        <p:spPr>
          <a:xfrm>
            <a:off x="709612" y="231775"/>
            <a:ext cx="7732713" cy="6422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2" name="Google Shape;222;p32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3" name="Google Shape;223;p32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32"/>
          <p:cNvSpPr txBox="1"/>
          <p:nvPr>
            <p:ph idx="1" type="body"/>
          </p:nvPr>
        </p:nvSpPr>
        <p:spPr>
          <a:xfrm>
            <a:off x="1269001" y="1046835"/>
            <a:ext cx="6663420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1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b="1" sz="700"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1" sz="600"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None/>
              <a:defRPr b="1" sz="5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y Only Slide">
  <p:cSld name="Titly Only Slide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/>
          <p:nvPr>
            <p:ph type="title"/>
          </p:nvPr>
        </p:nvSpPr>
        <p:spPr>
          <a:xfrm>
            <a:off x="709612" y="231775"/>
            <a:ext cx="7732713" cy="6422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7" name="Google Shape;227;p33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8" name="Google Shape;228;p33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Blank Slide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1" name="Google Shape;231;p34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ctrTitle"/>
          </p:nvPr>
        </p:nvSpPr>
        <p:spPr>
          <a:xfrm>
            <a:off x="708499" y="955855"/>
            <a:ext cx="7733826" cy="323179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Montserrat ExtraBold"/>
              <a:buNone/>
              <a:defRPr sz="58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4" name="Google Shape;234;p35"/>
          <p:cNvSpPr txBox="1"/>
          <p:nvPr>
            <p:ph idx="1" type="subTitle"/>
          </p:nvPr>
        </p:nvSpPr>
        <p:spPr>
          <a:xfrm>
            <a:off x="708499" y="4414434"/>
            <a:ext cx="3638313" cy="49729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/>
            </a:lvl1pPr>
            <a:lvl2pPr lvl="1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35" name="Google Shape;235;p35"/>
          <p:cNvSpPr txBox="1"/>
          <p:nvPr>
            <p:ph idx="11" type="ftr"/>
          </p:nvPr>
        </p:nvSpPr>
        <p:spPr>
          <a:xfrm rot="-5400000">
            <a:off x="-2097698" y="2416358"/>
            <a:ext cx="4680743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6" name="Google Shape;236;p35"/>
          <p:cNvSpPr txBox="1"/>
          <p:nvPr>
            <p:ph idx="2" type="body"/>
          </p:nvPr>
        </p:nvSpPr>
        <p:spPr>
          <a:xfrm>
            <a:off x="708499" y="238601"/>
            <a:ext cx="3600450" cy="4972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b="1" sz="900"/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indent="-228600" lvl="2" marL="13716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indent="-228600" lvl="3" marL="18288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indent="-228600" lvl="4" marL="22860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09613" y="231776"/>
            <a:ext cx="7737358" cy="1036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Montserrat ExtraBold"/>
              <a:buNone/>
              <a:defRPr b="0" i="0" sz="3300" u="none" cap="none" strike="noStrik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01675" y="1369220"/>
            <a:ext cx="7740650" cy="354250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  <a:defRPr b="0" i="0" sz="5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0" y="0"/>
            <a:ext cx="476250" cy="5143500"/>
          </a:xfrm>
          <a:custGeom>
            <a:rect b="b" l="l" r="r" t="t"/>
            <a:pathLst>
              <a:path extrusionOk="0" h="10287000" w="952500">
                <a:moveTo>
                  <a:pt x="0" y="0"/>
                </a:moveTo>
                <a:lnTo>
                  <a:pt x="952500" y="0"/>
                </a:lnTo>
                <a:lnTo>
                  <a:pt x="952500" y="10287000"/>
                </a:lnTo>
                <a:lnTo>
                  <a:pt x="0" y="10287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13"/>
          <p:cNvSpPr/>
          <p:nvPr/>
        </p:nvSpPr>
        <p:spPr>
          <a:xfrm>
            <a:off x="476250" y="0"/>
            <a:ext cx="4763" cy="5143500"/>
          </a:xfrm>
          <a:custGeom>
            <a:rect b="b" l="l" r="r" t="t"/>
            <a:pathLst>
              <a:path extrusionOk="0" h="10287000" w="9525">
                <a:moveTo>
                  <a:pt x="0" y="0"/>
                </a:moveTo>
                <a:lnTo>
                  <a:pt x="0" y="10287000"/>
                </a:lnTo>
              </a:path>
            </a:pathLst>
          </a:custGeom>
          <a:noFill/>
          <a:ln cap="flat" cmpd="sng" w="19050">
            <a:solidFill>
              <a:srgbClr val="FEFEF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1" sz="900" u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ctr">
              <a:spcBef>
                <a:spcPts val="0"/>
              </a:spcBef>
              <a:buNone/>
              <a:defRPr b="1" sz="900" u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ctr">
              <a:spcBef>
                <a:spcPts val="0"/>
              </a:spcBef>
              <a:buNone/>
              <a:defRPr b="1" sz="900" u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ctr">
              <a:spcBef>
                <a:spcPts val="0"/>
              </a:spcBef>
              <a:buNone/>
              <a:defRPr b="1" sz="900" u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ctr">
              <a:spcBef>
                <a:spcPts val="0"/>
              </a:spcBef>
              <a:buNone/>
              <a:defRPr b="1" sz="900" u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ctr">
              <a:spcBef>
                <a:spcPts val="0"/>
              </a:spcBef>
              <a:buNone/>
              <a:defRPr b="1" sz="900" u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ctr">
              <a:spcBef>
                <a:spcPts val="0"/>
              </a:spcBef>
              <a:buNone/>
              <a:defRPr b="1" sz="900" u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ctr">
              <a:spcBef>
                <a:spcPts val="0"/>
              </a:spcBef>
              <a:buNone/>
              <a:defRPr b="1" sz="900" u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ctr">
              <a:spcBef>
                <a:spcPts val="0"/>
              </a:spcBef>
              <a:buNone/>
              <a:defRPr b="1" sz="900" u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 rot="-5400000">
            <a:off x="-932259" y="1247165"/>
            <a:ext cx="2340769" cy="3099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1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430">
          <p15:clr>
            <a:srgbClr val="F26B43"/>
          </p15:clr>
        </p15:guide>
        <p15:guide id="2" pos="4320">
          <p15:clr>
            <a:srgbClr val="F26B43"/>
          </p15:clr>
        </p15:guide>
        <p15:guide id="3" orient="horz" pos="219">
          <p15:clr>
            <a:srgbClr val="F26B43"/>
          </p15:clr>
        </p15:guide>
        <p15:guide id="4" orient="horz" pos="4641">
          <p15:clr>
            <a:srgbClr val="F26B43"/>
          </p15:clr>
        </p15:guide>
        <p15:guide id="5" pos="663">
          <p15:clr>
            <a:srgbClr val="F26B43"/>
          </p15:clr>
        </p15:guide>
        <p15:guide id="6" pos="797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figma.com/proto/NPXqmANahseqlS4hfRcQKZ/GovHack-2024?node-id=0-1&amp;t=2kIR6BNHljEk6wDD-1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at gives Uluru its red colour?" id="242" name="Google Shape;242;p36"/>
          <p:cNvPicPr preferRelativeResize="0"/>
          <p:nvPr/>
        </p:nvPicPr>
        <p:blipFill rotWithShape="1">
          <a:blip r:embed="rId3">
            <a:alphaModFix amt="50000"/>
          </a:blip>
          <a:srcRect b="1716" l="15705" r="18128" t="0"/>
          <a:stretch/>
        </p:blipFill>
        <p:spPr>
          <a:xfrm>
            <a:off x="487017" y="1"/>
            <a:ext cx="8656982" cy="5143499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>
                <a:alpha val="85098"/>
              </a:srgbClr>
            </a:outerShdw>
          </a:effectLst>
        </p:spPr>
      </p:pic>
      <p:sp>
        <p:nvSpPr>
          <p:cNvPr id="243" name="Google Shape;243;p36"/>
          <p:cNvSpPr txBox="1"/>
          <p:nvPr>
            <p:ph type="ctrTitle"/>
          </p:nvPr>
        </p:nvSpPr>
        <p:spPr>
          <a:xfrm>
            <a:off x="983497" y="1468529"/>
            <a:ext cx="7082818" cy="1584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ExtraBold"/>
              <a:buNone/>
            </a:pPr>
            <a:r>
              <a:rPr lang="en" sz="1400"/>
              <a:t>SIMPLIFYING NT VISIT PLANNING: A DATA-DRIVEN APPROACH TO A USER-FRIENDLY WEBSITE</a:t>
            </a:r>
            <a:endParaRPr/>
          </a:p>
        </p:txBody>
      </p:sp>
      <p:sp>
        <p:nvSpPr>
          <p:cNvPr id="244" name="Google Shape;244;p36"/>
          <p:cNvSpPr txBox="1"/>
          <p:nvPr>
            <p:ph idx="1" type="subTitle"/>
          </p:nvPr>
        </p:nvSpPr>
        <p:spPr>
          <a:xfrm>
            <a:off x="708499" y="4254477"/>
            <a:ext cx="3638313" cy="49729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</a:pPr>
            <a:r>
              <a:rPr lang="en"/>
              <a:t>September - 2024</a:t>
            </a:r>
            <a:endParaRPr/>
          </a:p>
        </p:txBody>
      </p:sp>
      <p:sp>
        <p:nvSpPr>
          <p:cNvPr id="245" name="Google Shape;245;p36"/>
          <p:cNvSpPr txBox="1"/>
          <p:nvPr>
            <p:ph idx="2" type="body"/>
          </p:nvPr>
        </p:nvSpPr>
        <p:spPr>
          <a:xfrm>
            <a:off x="708499" y="238601"/>
            <a:ext cx="3600450" cy="4972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</a:pPr>
            <a:r>
              <a:rPr lang="en"/>
              <a:t>Sober Tiramisu</a:t>
            </a:r>
            <a:endParaRPr/>
          </a:p>
        </p:txBody>
      </p:sp>
      <p:sp>
        <p:nvSpPr>
          <p:cNvPr id="246" name="Google Shape;246;p36"/>
          <p:cNvSpPr txBox="1"/>
          <p:nvPr/>
        </p:nvSpPr>
        <p:spPr>
          <a:xfrm>
            <a:off x="983497" y="71024"/>
            <a:ext cx="6726629" cy="2424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ExtraBold"/>
              <a:buNone/>
            </a:pPr>
            <a:r>
              <a:rPr lang="en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Hello NT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ExtraBold"/>
              <a:buNone/>
            </a:pPr>
            <a:r>
              <a:rPr lang="en" sz="1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Your Digital Itinerary Planner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/>
          <p:nvPr>
            <p:ph type="title"/>
          </p:nvPr>
        </p:nvSpPr>
        <p:spPr>
          <a:xfrm>
            <a:off x="709612" y="231775"/>
            <a:ext cx="7732712" cy="6422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Montserrat ExtraBold"/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253" name="Google Shape;253;p37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4" name="Google Shape;254;p37"/>
          <p:cNvSpPr txBox="1"/>
          <p:nvPr>
            <p:ph idx="4" type="body"/>
          </p:nvPr>
        </p:nvSpPr>
        <p:spPr>
          <a:xfrm>
            <a:off x="5601354" y="1506071"/>
            <a:ext cx="2840969" cy="177522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2225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/>
              <a:t>Travelers visiting website that can miss out on underrated spots</a:t>
            </a:r>
            <a:endParaRPr/>
          </a:p>
          <a:p>
            <a:pPr indent="-22225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/>
              <a:t>Too many links in one paragraph from official website can create confusion</a:t>
            </a:r>
            <a:endParaRPr/>
          </a:p>
          <a:p>
            <a:pPr indent="-22225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/>
              <a:t>Important info like cost of venue, time spent and weather is hard to find.</a:t>
            </a:r>
            <a:endParaRPr/>
          </a:p>
          <a:p>
            <a:pPr indent="-15240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t/>
            </a:r>
            <a:endParaRPr/>
          </a:p>
        </p:txBody>
      </p:sp>
      <p:sp>
        <p:nvSpPr>
          <p:cNvPr id="255" name="Google Shape;255;p37"/>
          <p:cNvSpPr txBox="1"/>
          <p:nvPr>
            <p:ph idx="6" type="body"/>
          </p:nvPr>
        </p:nvSpPr>
        <p:spPr>
          <a:xfrm>
            <a:off x="5605322" y="1146665"/>
            <a:ext cx="2837002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User Pain Points</a:t>
            </a:r>
            <a:endParaRPr/>
          </a:p>
        </p:txBody>
      </p:sp>
      <p:pic>
        <p:nvPicPr>
          <p:cNvPr id="256" name="Google Shape;25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413" y="1026460"/>
            <a:ext cx="4815540" cy="355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 txBox="1"/>
          <p:nvPr>
            <p:ph type="title"/>
          </p:nvPr>
        </p:nvSpPr>
        <p:spPr>
          <a:xfrm>
            <a:off x="709612" y="231775"/>
            <a:ext cx="7732712" cy="6422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Montserrat ExtraBold"/>
              <a:buNone/>
            </a:pPr>
            <a:r>
              <a:rPr lang="en"/>
              <a:t>Evidence of Problems</a:t>
            </a:r>
            <a:endParaRPr/>
          </a:p>
        </p:txBody>
      </p:sp>
      <p:sp>
        <p:nvSpPr>
          <p:cNvPr id="262" name="Google Shape;262;p38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3" name="Google Shape;263;p38"/>
          <p:cNvSpPr/>
          <p:nvPr/>
        </p:nvSpPr>
        <p:spPr>
          <a:xfrm>
            <a:off x="1849298" y="-150952"/>
            <a:ext cx="2837002" cy="283700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A screenshot of a computer screen&#10;&#10;Description automatically generated" id="264" name="Google Shape;26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9612" y="943123"/>
            <a:ext cx="4776788" cy="7326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email&#10;&#10;Description automatically generated" id="265" name="Google Shape;265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9612" y="1809563"/>
            <a:ext cx="4819002" cy="19051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background with white text&#10;&#10;Description automatically generated" id="266" name="Google Shape;266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9612" y="3894923"/>
            <a:ext cx="4776788" cy="720454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8"/>
          <p:cNvSpPr txBox="1"/>
          <p:nvPr/>
        </p:nvSpPr>
        <p:spPr>
          <a:xfrm>
            <a:off x="6196500" y="1093500"/>
            <a:ext cx="22884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215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Lack of clarity regarding booking details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22250" lvl="0" marL="215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Users faced errors with booking dates and modifications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22250" lvl="0" marL="215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Poor customer service response times and unhelpful interactions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22250" lvl="0" marL="215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Booking accommodations seems complicated on these platforms, leading to user frustration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22250" lvl="0" marL="215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Overall Trust and Credibility</a:t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3" name="Google Shape;273;p39"/>
          <p:cNvGraphicFramePr/>
          <p:nvPr/>
        </p:nvGraphicFramePr>
        <p:xfrm>
          <a:off x="914405" y="2760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{027D7400-C4C0-4153-B4C8-B64719D31A56}</a:tableStyleId>
              </a:tblPr>
              <a:tblGrid>
                <a:gridCol w="3886200"/>
                <a:gridCol w="3886200"/>
              </a:tblGrid>
              <a:tr h="393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100"/>
                        <a:buFont typeface="Open Sans"/>
                        <a:buNone/>
                      </a:pPr>
                      <a:r>
                        <a:rPr lang="en" sz="1100" u="none" cap="none" strike="noStrike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Purpose of Visiting NT</a:t>
                      </a:r>
                      <a:endParaRPr sz="11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54875" marB="54875" marR="54875" marL="54875" anchor="ctr">
                    <a:lnL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322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100"/>
                        <a:buFont typeface="Open Sans"/>
                        <a:buNone/>
                      </a:pPr>
                      <a:r>
                        <a:rPr lang="en" sz="1100" u="none" cap="none" strike="noStrike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Classification Change (%)</a:t>
                      </a:r>
                      <a:endParaRPr sz="11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54875" marB="54875" marR="54875" marL="54875" anchor="ctr">
                    <a:lnL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32220"/>
                    </a:solidFill>
                  </a:tcPr>
                </a:tc>
              </a:tr>
              <a:tr h="393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32220"/>
                        </a:buClr>
                        <a:buSzPts val="900"/>
                        <a:buFont typeface="Open Sans"/>
                        <a:buNone/>
                      </a:pPr>
                      <a:r>
                        <a:rPr lang="en" sz="900" u="none" cap="none" strike="noStrike">
                          <a:solidFill>
                            <a:srgbClr val="23222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Holidays</a:t>
                      </a:r>
                      <a:endParaRPr sz="9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54875" marB="54875" marR="54875" marL="54875" anchor="ctr">
                    <a:lnL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32220"/>
                        </a:buClr>
                        <a:buSzPts val="900"/>
                        <a:buFont typeface="Open Sans"/>
                        <a:buNone/>
                      </a:pPr>
                      <a:r>
                        <a:rPr lang="en" sz="900" u="none" cap="none" strike="noStrike">
                          <a:solidFill>
                            <a:srgbClr val="23222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-41%</a:t>
                      </a:r>
                      <a:endParaRPr sz="9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54875" marB="54875" marR="54875" marL="54875" anchor="ctr">
                    <a:lnL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3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32220"/>
                        </a:buClr>
                        <a:buSzPts val="900"/>
                        <a:buFont typeface="Open Sans"/>
                        <a:buNone/>
                      </a:pPr>
                      <a:r>
                        <a:rPr lang="en" sz="900" u="none" cap="none" strike="noStrike">
                          <a:solidFill>
                            <a:srgbClr val="23222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Visiting Friends and Family</a:t>
                      </a:r>
                      <a:endParaRPr sz="9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54875" marB="54875" marR="54875" marL="54875" anchor="ctr">
                    <a:lnL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32220"/>
                        </a:buClr>
                        <a:buSzPts val="900"/>
                        <a:buFont typeface="Open Sans"/>
                        <a:buNone/>
                      </a:pPr>
                      <a:r>
                        <a:rPr lang="en" sz="900" u="none" cap="none" strike="noStrike">
                          <a:solidFill>
                            <a:srgbClr val="23222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+29%</a:t>
                      </a:r>
                      <a:endParaRPr sz="9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54875" marB="54875" marR="54875" marL="54875" anchor="ctr">
                    <a:lnL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3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32220"/>
                        </a:buClr>
                        <a:buSzPts val="900"/>
                        <a:buFont typeface="Open Sans"/>
                        <a:buNone/>
                      </a:pPr>
                      <a:r>
                        <a:rPr lang="en" sz="900" u="none" cap="none" strike="noStrike">
                          <a:solidFill>
                            <a:srgbClr val="23222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Business Trips</a:t>
                      </a:r>
                      <a:endParaRPr sz="9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54875" marB="54875" marR="54875" marL="54875" anchor="ctr">
                    <a:lnL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32220"/>
                        </a:buClr>
                        <a:buSzPts val="900"/>
                        <a:buFont typeface="Open Sans"/>
                        <a:buNone/>
                      </a:pPr>
                      <a:r>
                        <a:rPr lang="en" sz="900" u="none" cap="none" strike="noStrike">
                          <a:solidFill>
                            <a:srgbClr val="23222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+2.8%</a:t>
                      </a:r>
                      <a:endParaRPr sz="9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54875" marB="54875" marR="54875" marL="54875" anchor="ctr">
                    <a:lnL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3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32220"/>
                        </a:buClr>
                        <a:buSzPts val="900"/>
                        <a:buFont typeface="Open Sans"/>
                        <a:buNone/>
                      </a:pPr>
                      <a:r>
                        <a:rPr lang="en" sz="900" u="none" cap="none" strike="noStrike">
                          <a:solidFill>
                            <a:srgbClr val="23222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Other (Education, Employment, etc.)</a:t>
                      </a:r>
                      <a:endParaRPr sz="9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54875" marB="54875" marR="54875" marL="54875" anchor="ctr">
                    <a:lnL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2F2E2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32220"/>
                        </a:buClr>
                        <a:buSzPts val="900"/>
                        <a:buFont typeface="Open Sans"/>
                        <a:buNone/>
                      </a:pPr>
                      <a:r>
                        <a:rPr lang="en" sz="900" u="none" cap="none" strike="noStrike">
                          <a:solidFill>
                            <a:srgbClr val="23222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+7.2%</a:t>
                      </a:r>
                      <a:endParaRPr sz="900" u="none" cap="none" strike="noStrike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54875" marB="54875" marR="54875" marL="54875" anchor="ctr">
                    <a:lnL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3C47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74" name="Google Shape;274;p39"/>
          <p:cNvSpPr/>
          <p:nvPr/>
        </p:nvSpPr>
        <p:spPr>
          <a:xfrm>
            <a:off x="709613" y="228625"/>
            <a:ext cx="7724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Montserrat ExtraBold"/>
              <a:buNone/>
            </a:pPr>
            <a:r>
              <a:rPr lang="en" sz="33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Visiting</a:t>
            </a:r>
            <a:r>
              <a:rPr lang="en" sz="33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NT</a:t>
            </a:r>
            <a:endParaRPr sz="33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75" name="Google Shape;275;p39"/>
          <p:cNvCxnSpPr/>
          <p:nvPr/>
        </p:nvCxnSpPr>
        <p:spPr>
          <a:xfrm>
            <a:off x="914400" y="914400"/>
            <a:ext cx="914400" cy="91440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276" name="Google Shape;276;p39"/>
          <p:cNvSpPr txBox="1"/>
          <p:nvPr>
            <p:ph idx="4294967295" type="sldNum"/>
          </p:nvPr>
        </p:nvSpPr>
        <p:spPr>
          <a:xfrm>
            <a:off x="0" y="4629150"/>
            <a:ext cx="46672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rgbClr val="232220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900">
              <a:solidFill>
                <a:srgbClr val="23222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p39"/>
          <p:cNvSpPr txBox="1"/>
          <p:nvPr/>
        </p:nvSpPr>
        <p:spPr>
          <a:xfrm>
            <a:off x="1246650" y="1413638"/>
            <a:ext cx="71079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Holidays and Trips have reduced considerably as the main purpose of visiting NT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8" name="Google Shape;278;p39"/>
          <p:cNvSpPr txBox="1"/>
          <p:nvPr/>
        </p:nvSpPr>
        <p:spPr>
          <a:xfrm>
            <a:off x="4961250" y="1832625"/>
            <a:ext cx="4201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0"/>
          <p:cNvSpPr txBox="1"/>
          <p:nvPr>
            <p:ph type="title"/>
          </p:nvPr>
        </p:nvSpPr>
        <p:spPr>
          <a:xfrm>
            <a:off x="709613" y="231775"/>
            <a:ext cx="7732712" cy="6422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Montserrat ExtraBold"/>
              <a:buNone/>
            </a:pPr>
            <a:r>
              <a:rPr lang="en"/>
              <a:t>About the Webapp</a:t>
            </a:r>
            <a:endParaRPr/>
          </a:p>
        </p:txBody>
      </p:sp>
      <p:sp>
        <p:nvSpPr>
          <p:cNvPr id="284" name="Google Shape;284;p40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5" name="Google Shape;285;p40"/>
          <p:cNvSpPr txBox="1"/>
          <p:nvPr>
            <p:ph idx="3" type="body"/>
          </p:nvPr>
        </p:nvSpPr>
        <p:spPr>
          <a:xfrm>
            <a:off x="701676" y="1257838"/>
            <a:ext cx="2377800" cy="22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2225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/>
              <a:t>Interactive website for easy planning</a:t>
            </a:r>
            <a:endParaRPr/>
          </a:p>
          <a:p>
            <a:pPr indent="-22225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/>
              <a:t>Budget planner</a:t>
            </a:r>
            <a:endParaRPr/>
          </a:p>
          <a:p>
            <a:pPr indent="-22225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/>
              <a:t>Personalized trip generation</a:t>
            </a:r>
            <a:endParaRPr/>
          </a:p>
          <a:p>
            <a:pPr indent="-22225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/>
              <a:t>Weather forecast </a:t>
            </a:r>
            <a:endParaRPr/>
          </a:p>
          <a:p>
            <a:pPr indent="-22225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/>
              <a:t>Google trip link generation</a:t>
            </a:r>
            <a:endParaRPr/>
          </a:p>
          <a:p>
            <a:pPr indent="-22225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/>
              <a:t>Ease of use </a:t>
            </a:r>
            <a:endParaRPr/>
          </a:p>
          <a:p>
            <a:pPr indent="-22225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/>
              <a:t>Option to edit locations</a:t>
            </a:r>
            <a:endParaRPr/>
          </a:p>
          <a:p>
            <a:pPr indent="-222250" lvl="0" marL="2159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-"/>
            </a:pPr>
            <a:r>
              <a:rPr lang="en"/>
              <a:t>ML Model to generate trip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6" name="Google Shape;286;p40"/>
          <p:cNvSpPr txBox="1"/>
          <p:nvPr>
            <p:ph idx="4" type="body"/>
          </p:nvPr>
        </p:nvSpPr>
        <p:spPr>
          <a:xfrm>
            <a:off x="768775" y="3675163"/>
            <a:ext cx="2377800" cy="9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-217011" lvl="0" marL="215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Char char="-"/>
            </a:pPr>
            <a:r>
              <a:rPr lang="en"/>
              <a:t>Visitors travelling for holiday purposes</a:t>
            </a:r>
            <a:endParaRPr/>
          </a:p>
          <a:p>
            <a:pPr indent="-217011" lvl="0" marL="215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Char char="-"/>
            </a:pPr>
            <a:r>
              <a:rPr lang="en"/>
              <a:t>School trips</a:t>
            </a:r>
            <a:endParaRPr/>
          </a:p>
          <a:p>
            <a:pPr indent="-217011" lvl="0" marL="2159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Char char="-"/>
            </a:pPr>
            <a:r>
              <a:rPr lang="en"/>
              <a:t>Bag packers</a:t>
            </a:r>
            <a:r>
              <a:rPr lang="en"/>
              <a:t> 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287" name="Google Shape;287;p40"/>
          <p:cNvSpPr txBox="1"/>
          <p:nvPr>
            <p:ph idx="6" type="body"/>
          </p:nvPr>
        </p:nvSpPr>
        <p:spPr>
          <a:xfrm>
            <a:off x="701675" y="973056"/>
            <a:ext cx="2377801" cy="25549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The webapp</a:t>
            </a:r>
            <a:endParaRPr/>
          </a:p>
        </p:txBody>
      </p:sp>
      <p:sp>
        <p:nvSpPr>
          <p:cNvPr id="288" name="Google Shape;288;p40"/>
          <p:cNvSpPr txBox="1"/>
          <p:nvPr>
            <p:ph idx="7" type="body"/>
          </p:nvPr>
        </p:nvSpPr>
        <p:spPr>
          <a:xfrm>
            <a:off x="771337" y="3320524"/>
            <a:ext cx="23778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Target Audience</a:t>
            </a:r>
            <a:endParaRPr/>
          </a:p>
        </p:txBody>
      </p:sp>
      <p:pic>
        <p:nvPicPr>
          <p:cNvPr id="289" name="Google Shape;28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4375" y="1066650"/>
            <a:ext cx="5368026" cy="30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type="title"/>
          </p:nvPr>
        </p:nvSpPr>
        <p:spPr>
          <a:xfrm>
            <a:off x="709613" y="231775"/>
            <a:ext cx="7732712" cy="6422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Montserrat ExtraBold"/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95" name="Google Shape;295;p41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41"/>
          <p:cNvSpPr txBox="1"/>
          <p:nvPr>
            <p:ph idx="1" type="body"/>
          </p:nvPr>
        </p:nvSpPr>
        <p:spPr>
          <a:xfrm>
            <a:off x="770200" y="939800"/>
            <a:ext cx="3801900" cy="9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The revamped website features a minimalist and interactive design, focusing on enhancing user experience and simplifying trip planning processes.</a:t>
            </a:r>
            <a:endParaRPr/>
          </a:p>
        </p:txBody>
      </p:sp>
      <p:sp>
        <p:nvSpPr>
          <p:cNvPr id="297" name="Google Shape;297;p41"/>
          <p:cNvSpPr txBox="1"/>
          <p:nvPr/>
        </p:nvSpPr>
        <p:spPr>
          <a:xfrm>
            <a:off x="818200" y="1855938"/>
            <a:ext cx="37059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https://www.figma.com/proto/NPXqmANahseqlS4hfRcQKZ/GovHack-2024?node-id=0-1&amp;t=2kIR6BNHljEk6wDD-1</a:t>
            </a:r>
            <a:endParaRPr sz="1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98" name="Google Shape;29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5950" y="88275"/>
            <a:ext cx="3564099" cy="494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188" y="2919475"/>
            <a:ext cx="3907133" cy="1919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2"/>
          <p:cNvSpPr txBox="1"/>
          <p:nvPr>
            <p:ph type="title"/>
          </p:nvPr>
        </p:nvSpPr>
        <p:spPr>
          <a:xfrm>
            <a:off x="2177550" y="279325"/>
            <a:ext cx="47889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54000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Montserrat ExtraBold"/>
              <a:buNone/>
            </a:pPr>
            <a:r>
              <a:rPr lang="en"/>
              <a:t>Benefits and Impact</a:t>
            </a:r>
            <a:endParaRPr/>
          </a:p>
        </p:txBody>
      </p:sp>
      <p:sp>
        <p:nvSpPr>
          <p:cNvPr id="305" name="Google Shape;305;p42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6" name="Google Shape;306;p42"/>
          <p:cNvSpPr txBox="1"/>
          <p:nvPr/>
        </p:nvSpPr>
        <p:spPr>
          <a:xfrm>
            <a:off x="1235250" y="1364125"/>
            <a:ext cx="6996600" cy="25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Enhanced User Satisfaction and Planning Efficiency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Digital Marketing Strategies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Improved User Engagement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Increased Number of Tourists, Therefore Increased Revenue for the State</a:t>
            </a:r>
            <a:endParaRPr sz="16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3"/>
          <p:cNvSpPr txBox="1"/>
          <p:nvPr>
            <p:ph type="title"/>
          </p:nvPr>
        </p:nvSpPr>
        <p:spPr>
          <a:xfrm>
            <a:off x="1115925" y="696800"/>
            <a:ext cx="72237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Montserrat ExtraBold"/>
              <a:buNone/>
            </a:pPr>
            <a:r>
              <a:rPr lang="en"/>
              <a:t>Conclusion &amp; Call to Action</a:t>
            </a:r>
            <a:endParaRPr/>
          </a:p>
        </p:txBody>
      </p:sp>
      <p:sp>
        <p:nvSpPr>
          <p:cNvPr id="312" name="Google Shape;312;p43"/>
          <p:cNvSpPr txBox="1"/>
          <p:nvPr>
            <p:ph idx="12" type="sldNum"/>
          </p:nvPr>
        </p:nvSpPr>
        <p:spPr>
          <a:xfrm>
            <a:off x="1" y="4637882"/>
            <a:ext cx="48101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43"/>
          <p:cNvSpPr txBox="1"/>
          <p:nvPr>
            <p:ph idx="1" type="body"/>
          </p:nvPr>
        </p:nvSpPr>
        <p:spPr>
          <a:xfrm>
            <a:off x="2196675" y="1757325"/>
            <a:ext cx="5305200" cy="26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Low tourism in Northern Territory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WebApp that creates personalized trip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Simplified budget focused itinerary creation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Elevate existing tools such as Maps for 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convenience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sh">
  <a:themeElements>
    <a:clrScheme name="SevenBox's Tone White">
      <a:dk1>
        <a:srgbClr val="232220"/>
      </a:dk1>
      <a:lt1>
        <a:srgbClr val="FFFFFF"/>
      </a:lt1>
      <a:dk2>
        <a:srgbClr val="232220"/>
      </a:dk2>
      <a:lt2>
        <a:srgbClr val="FFFFFF"/>
      </a:lt2>
      <a:accent1>
        <a:srgbClr val="A06C55"/>
      </a:accent1>
      <a:accent2>
        <a:srgbClr val="B68268"/>
      </a:accent2>
      <a:accent3>
        <a:srgbClr val="DB9D84"/>
      </a:accent3>
      <a:accent4>
        <a:srgbClr val="F3AF98"/>
      </a:accent4>
      <a:accent5>
        <a:srgbClr val="EFBBB8"/>
      </a:accent5>
      <a:accent6>
        <a:srgbClr val="E59E9C"/>
      </a:accent6>
      <a:hlink>
        <a:srgbClr val="5B9BD5"/>
      </a:hlink>
      <a:folHlink>
        <a:srgbClr val="70AD4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